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9"/>
  </p:notesMasterIdLst>
  <p:handoutMasterIdLst>
    <p:handoutMasterId r:id="rId70"/>
  </p:handoutMasterIdLst>
  <p:sldIdLst>
    <p:sldId id="389" r:id="rId2"/>
    <p:sldId id="390" r:id="rId3"/>
    <p:sldId id="478" r:id="rId4"/>
    <p:sldId id="459" r:id="rId5"/>
    <p:sldId id="392" r:id="rId6"/>
    <p:sldId id="473" r:id="rId7"/>
    <p:sldId id="394" r:id="rId8"/>
    <p:sldId id="395" r:id="rId9"/>
    <p:sldId id="479" r:id="rId10"/>
    <p:sldId id="396" r:id="rId11"/>
    <p:sldId id="398" r:id="rId12"/>
    <p:sldId id="399" r:id="rId13"/>
    <p:sldId id="400" r:id="rId14"/>
    <p:sldId id="401" r:id="rId15"/>
    <p:sldId id="402" r:id="rId16"/>
    <p:sldId id="485" r:id="rId17"/>
    <p:sldId id="481" r:id="rId18"/>
    <p:sldId id="480" r:id="rId19"/>
    <p:sldId id="403" r:id="rId20"/>
    <p:sldId id="404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19" r:id="rId34"/>
    <p:sldId id="420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82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50" r:id="rId61"/>
    <p:sldId id="451" r:id="rId62"/>
    <p:sldId id="452" r:id="rId63"/>
    <p:sldId id="454" r:id="rId64"/>
    <p:sldId id="483" r:id="rId65"/>
    <p:sldId id="484" r:id="rId66"/>
    <p:sldId id="457" r:id="rId67"/>
    <p:sldId id="458" r:id="rId6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3192"/>
    <a:srgbClr val="CC00FF"/>
    <a:srgbClr val="D60093"/>
    <a:srgbClr val="FF3399"/>
    <a:srgbClr val="FF7C80"/>
    <a:srgbClr val="F7E9F1"/>
    <a:srgbClr val="C0C0C0"/>
    <a:srgbClr val="CCCC00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 autoAdjust="0"/>
    <p:restoredTop sz="67200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63470233887507E-2"/>
          <c:y val="4.8067260203411767E-2"/>
          <c:w val="0.76977815126301974"/>
          <c:h val="0.7288994404662109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3.1215803947054073E-3"/>
                  <c:y val="1.336131002279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4337384341759473E-2"/>
                  <c:y val="-5.87899745146162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175,6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995.2</c:v>
                </c:pt>
                <c:pt idx="1">
                  <c:v>2135.4</c:v>
                </c:pt>
                <c:pt idx="2" formatCode="0.0">
                  <c:v>3358</c:v>
                </c:pt>
                <c:pt idx="3">
                  <c:v>5052.4000000000005</c:v>
                </c:pt>
                <c:pt idx="4">
                  <c:v>6730.7</c:v>
                </c:pt>
                <c:pt idx="5">
                  <c:v>8535.9</c:v>
                </c:pt>
                <c:pt idx="6">
                  <c:v>10321.6</c:v>
                </c:pt>
                <c:pt idx="7">
                  <c:v>12279.7</c:v>
                </c:pt>
                <c:pt idx="8">
                  <c:v>14175.6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362,6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2921730427199337E-2"/>
                  <c:y val="-4.5962906478404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649,3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1362.6</c:v>
                </c:pt>
                <c:pt idx="1">
                  <c:v>2755.5</c:v>
                </c:pt>
                <c:pt idx="2">
                  <c:v>4428.2</c:v>
                </c:pt>
                <c:pt idx="3">
                  <c:v>6114.9</c:v>
                </c:pt>
                <c:pt idx="4">
                  <c:v>8072.7</c:v>
                </c:pt>
                <c:pt idx="5">
                  <c:v>10182.799999999997</c:v>
                </c:pt>
                <c:pt idx="6">
                  <c:v>12364.3</c:v>
                </c:pt>
                <c:pt idx="7">
                  <c:v>14497.2</c:v>
                </c:pt>
                <c:pt idx="8">
                  <c:v>16649.3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12000"/>
        <c:axId val="146913536"/>
      </c:lineChart>
      <c:catAx>
        <c:axId val="1469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913536"/>
        <c:crosses val="autoZero"/>
        <c:auto val="1"/>
        <c:lblAlgn val="ctr"/>
        <c:lblOffset val="100"/>
        <c:noMultiLvlLbl val="0"/>
      </c:catAx>
      <c:valAx>
        <c:axId val="14691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91200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3124908441834877"/>
          <c:y val="0.48467299929637453"/>
          <c:w val="0.16546637394271826"/>
          <c:h val="0.31925829789956012"/>
        </c:manualLayout>
      </c:layout>
      <c:overlay val="0"/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42E-2"/>
          <c:y val="3.4345155783681046E-2"/>
          <c:w val="0.90908637466207454"/>
          <c:h val="0.88428910597211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02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7E-2"/>
                  <c:y val="0.24003991386577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2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7E-2"/>
                  <c:y val="0.1867439565538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4E-2"/>
                  <c:y val="0.3319892560957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7E-2"/>
                  <c:y val="0.2074932850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343828</c:v>
                </c:pt>
                <c:pt idx="1">
                  <c:v>380569</c:v>
                </c:pt>
                <c:pt idx="2">
                  <c:v>367684</c:v>
                </c:pt>
                <c:pt idx="3">
                  <c:v>440678</c:v>
                </c:pt>
                <c:pt idx="4">
                  <c:v>445608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74959616"/>
        <c:axId val="174912256"/>
        <c:axId val="0"/>
      </c:bar3DChart>
      <c:catAx>
        <c:axId val="1749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4912256"/>
        <c:crosses val="autoZero"/>
        <c:auto val="1"/>
        <c:lblAlgn val="ctr"/>
        <c:lblOffset val="15"/>
        <c:noMultiLvlLbl val="0"/>
      </c:catAx>
      <c:valAx>
        <c:axId val="17491225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95961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61E-2"/>
          <c:y val="8.8773645579182728E-2"/>
          <c:w val="0.79669416406909954"/>
          <c:h val="0.623826440853299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093E-2"/>
                  <c:y val="0.10784117627078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16E-2"/>
                  <c:y val="9.585882335181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9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61E-2"/>
                  <c:y val="0.10184999981130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343.82799999999997</c:v>
                </c:pt>
                <c:pt idx="1">
                  <c:v>380.56900000000002</c:v>
                </c:pt>
                <c:pt idx="2">
                  <c:v>367.68400000000003</c:v>
                </c:pt>
                <c:pt idx="3">
                  <c:v>440.678</c:v>
                </c:pt>
                <c:pt idx="4" formatCode="0.000">
                  <c:v>445.608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0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524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</c:v>
                </c:pt>
                <c:pt idx="1">
                  <c:v>47</c:v>
                </c:pt>
                <c:pt idx="2">
                  <c:v>41</c:v>
                </c:pt>
                <c:pt idx="3">
                  <c:v>47</c:v>
                </c:pt>
                <c:pt idx="4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00544"/>
        <c:axId val="175902080"/>
      </c:lineChart>
      <c:catAx>
        <c:axId val="17590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902080"/>
        <c:crosses val="autoZero"/>
        <c:auto val="1"/>
        <c:lblAlgn val="ctr"/>
        <c:lblOffset val="100"/>
        <c:noMultiLvlLbl val="0"/>
      </c:catAx>
      <c:valAx>
        <c:axId val="17590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90054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34"/>
          <c:y val="2.9621840875758317E-3"/>
          <c:w val="0.14850435126557754"/>
          <c:h val="0.9796702181115754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42E-2"/>
          <c:y val="3.4345155783681046E-2"/>
          <c:w val="0.90908637466207454"/>
          <c:h val="0.88428910597211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45389495329146E-2"/>
                  <c:y val="0.20866293524948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38878166081E-2"/>
                  <c:y val="0.1897331891469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2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7E-2"/>
                  <c:y val="0.1867439565538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4E-2"/>
                  <c:y val="0.3319892560957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7E-2"/>
                  <c:y val="0.2074932850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16165</c:v>
                </c:pt>
                <c:pt idx="1">
                  <c:v>16081</c:v>
                </c:pt>
                <c:pt idx="2">
                  <c:v>17299</c:v>
                </c:pt>
                <c:pt idx="3">
                  <c:v>17487</c:v>
                </c:pt>
                <c:pt idx="4">
                  <c:v>17658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75330816"/>
        <c:axId val="175332352"/>
        <c:axId val="0"/>
      </c:bar3DChart>
      <c:catAx>
        <c:axId val="1753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5332352"/>
        <c:crosses val="autoZero"/>
        <c:auto val="1"/>
        <c:lblAlgn val="ctr"/>
        <c:lblOffset val="15"/>
        <c:noMultiLvlLbl val="0"/>
      </c:catAx>
      <c:valAx>
        <c:axId val="17533235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17533081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62E-2"/>
          <c:w val="0.89035941901158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1.2729561327919681E-2"/>
                  <c:y val="0.2407296966117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33957198033087E-2"/>
                  <c:y val="0.170864678595604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22 991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07088324276138E-2"/>
                  <c:y val="0.2180742318313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38485029558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4E-2"/>
                  <c:y val="0.22676051867252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г ожидаемое</c:v>
                </c:pt>
                <c:pt idx="2">
                  <c:v>2019 г прогноз</c:v>
                </c:pt>
                <c:pt idx="3">
                  <c:v>2020 г прогноз</c:v>
                </c:pt>
                <c:pt idx="4">
                  <c:v>2021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41254</c:v>
                </c:pt>
                <c:pt idx="1">
                  <c:v>22991</c:v>
                </c:pt>
                <c:pt idx="2">
                  <c:v>31849</c:v>
                </c:pt>
                <c:pt idx="3">
                  <c:v>33592</c:v>
                </c:pt>
                <c:pt idx="4">
                  <c:v>33592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75836160"/>
        <c:axId val="175858432"/>
        <c:axId val="0"/>
      </c:bar3DChart>
      <c:catAx>
        <c:axId val="17583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5858432"/>
        <c:crosses val="autoZero"/>
        <c:auto val="1"/>
        <c:lblAlgn val="ctr"/>
        <c:lblOffset val="100"/>
        <c:noMultiLvlLbl val="0"/>
      </c:catAx>
      <c:valAx>
        <c:axId val="17585843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5836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017E-2"/>
          <c:w val="0.90624489435814348"/>
          <c:h val="0.65882167776565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53E-3"/>
                  <c:y val="0.1936211880597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05E-3"/>
                  <c:y val="0.17024863742741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6 558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13E-3"/>
                  <c:y val="0.1864286321127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90004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 факт</c:v>
                </c:pt>
                <c:pt idx="1">
                  <c:v>2018 ожидаемое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6995</c:v>
                </c:pt>
                <c:pt idx="1">
                  <c:v>6558</c:v>
                </c:pt>
                <c:pt idx="2">
                  <c:v>7145</c:v>
                </c:pt>
                <c:pt idx="3">
                  <c:v>7324</c:v>
                </c:pt>
                <c:pt idx="4">
                  <c:v>7507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175973120"/>
        <c:axId val="175974656"/>
        <c:axId val="0"/>
      </c:bar3DChart>
      <c:catAx>
        <c:axId val="1759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5974656"/>
        <c:crosses val="autoZero"/>
        <c:auto val="1"/>
        <c:lblAlgn val="ctr"/>
        <c:lblOffset val="100"/>
        <c:noMultiLvlLbl val="0"/>
      </c:catAx>
      <c:valAx>
        <c:axId val="17597465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7597312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5E-2"/>
                  <c:y val="-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5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507460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55E-2"/>
                  <c:y val="2.452090117207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41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8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462583</c:v>
                </c:pt>
                <c:pt idx="1">
                  <c:v>481488</c:v>
                </c:pt>
                <c:pt idx="2">
                  <c:v>505981</c:v>
                </c:pt>
                <c:pt idx="3">
                  <c:v>585640</c:v>
                </c:pt>
                <c:pt idx="4">
                  <c:v>592040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313823307616453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3403329659493E-2"/>
                  <c:y val="-4.571251342443434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3403329659493E-2"/>
                  <c:y val="7.2117758520658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4033296594982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3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127206</c:v>
                </c:pt>
                <c:pt idx="1">
                  <c:v>61307</c:v>
                </c:pt>
                <c:pt idx="2">
                  <c:v>56761</c:v>
                </c:pt>
                <c:pt idx="3">
                  <c:v>58475</c:v>
                </c:pt>
                <c:pt idx="4">
                  <c:v>60345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3E-2"/>
                  <c:y val="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E-2"/>
                  <c:y val="-9.1953379395299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39433188957817E-2"/>
                  <c:y val="-9.19533793952995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972059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5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925772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8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981651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63E-2"/>
                  <c:y val="9.1950965920774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41E-3"/>
                  <c:y val="-7.4856064166382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1021930</c:v>
                </c:pt>
                <c:pt idx="1">
                  <c:v>1182404</c:v>
                </c:pt>
                <c:pt idx="2">
                  <c:v>946148</c:v>
                </c:pt>
                <c:pt idx="3">
                  <c:v>924400</c:v>
                </c:pt>
                <c:pt idx="4">
                  <c:v>980224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181124096"/>
        <c:axId val="181170944"/>
        <c:axId val="0"/>
      </c:bar3DChart>
      <c:catAx>
        <c:axId val="1811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81170944"/>
        <c:crosses val="autoZero"/>
        <c:auto val="1"/>
        <c:lblAlgn val="ctr"/>
        <c:lblOffset val="100"/>
        <c:noMultiLvlLbl val="0"/>
      </c:catAx>
      <c:valAx>
        <c:axId val="18117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124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99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4"/>
          <c:y val="3.9162508178103669E-2"/>
          <c:w val="0.8636883931175271"/>
          <c:h val="0.3132666190243127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48768"/>
        <c:axId val="181250304"/>
      </c:barChart>
      <c:catAx>
        <c:axId val="181248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1250304"/>
        <c:crosses val="autoZero"/>
        <c:auto val="1"/>
        <c:lblAlgn val="ctr"/>
        <c:lblOffset val="100"/>
        <c:noMultiLvlLbl val="0"/>
      </c:catAx>
      <c:valAx>
        <c:axId val="18125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248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78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"/>
          <c:y val="1.6033572027350496E-2"/>
          <c:w val="0.61741037782588737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1836295.4</c:v>
                </c:pt>
                <c:pt idx="1">
                  <c:v>18054.099999999999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8.0999008118217128E-2"/>
          <c:y val="0.77351190776782386"/>
          <c:w val="0.82846838339283613"/>
          <c:h val="0.11959761204983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126189060225808"/>
          <c:y val="0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32653413255780994"/>
          <c:y val="8.791432934866332E-2"/>
          <c:w val="0.67346586744219028"/>
          <c:h val="0.906482734651018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59438789802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52008941076822E-2"/>
                  <c:y val="2.3379316337245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52008941076822E-2"/>
                  <c:y val="-2.337931633724534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485969745052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2008941076822E-2"/>
                  <c:y val="-4.675863267448984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148596974505209E-3"/>
                  <c:y val="8.572316962186243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148596974505209E-3"/>
                  <c:y val="-7.01379490117360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445790923515627E-3"/>
                  <c:y val="-2.33793163372453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222895461757813E-3"/>
                  <c:y val="2.33793163372453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059438789802084E-2"/>
                  <c:y val="7.013794901173604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058,4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86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154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5074298487252603E-2"/>
                  <c:y val="2.33793163372455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3566868638527343E-2"/>
                  <c:y val="4.675863267449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"Формирование современной городской среды в городском округе Сухой Лог до 2022 года"</c:v>
                </c:pt>
                <c:pt idx="3">
                  <c:v>МП "Экология и природопользование на территории городского округа Сухой Лог"</c:v>
                </c:pt>
                <c:pt idx="4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6">
                  <c:v>МП "Управление и распоряжение муниципальной собственностью городского округа Сухой Лог"</c:v>
                </c:pt>
                <c:pt idx="7">
                  <c:v>МП "Молодежь Свердловской области на территории городского округа Сухой Лог"</c:v>
                </c:pt>
                <c:pt idx="8">
                  <c:v>МП "Обеспечение безопасности жизнедеятельности населения городского округа Сухой Лог"</c:v>
                </c:pt>
                <c:pt idx="9">
                  <c:v>МП "Управление муниципальными финансами городского округа Сухой Лог"</c:v>
                </c:pt>
                <c:pt idx="10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1">
                  <c:v>МП "Развитие физической культуры и спорта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328.5</c:v>
                </c:pt>
                <c:pt idx="1">
                  <c:v>990</c:v>
                </c:pt>
                <c:pt idx="2">
                  <c:v>1349.4</c:v>
                </c:pt>
                <c:pt idx="3">
                  <c:v>1630</c:v>
                </c:pt>
                <c:pt idx="4">
                  <c:v>1700</c:v>
                </c:pt>
                <c:pt idx="5">
                  <c:v>2572.3000000000002</c:v>
                </c:pt>
                <c:pt idx="6">
                  <c:v>3513</c:v>
                </c:pt>
                <c:pt idx="7">
                  <c:v>3720</c:v>
                </c:pt>
                <c:pt idx="8">
                  <c:v>11371.3</c:v>
                </c:pt>
                <c:pt idx="9">
                  <c:v>13058.4</c:v>
                </c:pt>
                <c:pt idx="10">
                  <c:v>74603</c:v>
                </c:pt>
                <c:pt idx="11">
                  <c:v>86145</c:v>
                </c:pt>
                <c:pt idx="12">
                  <c:v>154405.79999999999</c:v>
                </c:pt>
                <c:pt idx="13">
                  <c:v>310532.40000000002</c:v>
                </c:pt>
                <c:pt idx="14">
                  <c:v>900376.4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083776"/>
        <c:axId val="183086464"/>
        <c:axId val="0"/>
      </c:bar3DChart>
      <c:catAx>
        <c:axId val="183083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086464"/>
        <c:crosses val="autoZero"/>
        <c:auto val="1"/>
        <c:lblAlgn val="l"/>
        <c:lblOffset val="100"/>
        <c:noMultiLvlLbl val="0"/>
      </c:catAx>
      <c:valAx>
        <c:axId val="1830864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308377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49610786247483E-2"/>
          <c:y val="0.17022839008092047"/>
          <c:w val="0.91176631926540364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4109545343509796E-2"/>
                  <c:y val="-2.67094204336179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861</a:t>
                    </a:r>
                    <a:r>
                      <a: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190,7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323851144852E-2"/>
                  <c:y val="-3.56125605781573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889</a:t>
                    </a:r>
                    <a:r>
                      <a:rPr lang="ru-RU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82783854958318E-2"/>
                  <c:y val="-1.780628028907865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900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376,4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00624847325972E-2"/>
                  <c:y val="-4.896727079496628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905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123,3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7323851144852E-2"/>
                  <c:y val="-2.670942043361799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940</a:t>
                    </a: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825,6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861190.7</c:v>
                </c:pt>
                <c:pt idx="1">
                  <c:v>889900.8</c:v>
                </c:pt>
                <c:pt idx="2">
                  <c:v>900376.4</c:v>
                </c:pt>
                <c:pt idx="3">
                  <c:v>905123.3</c:v>
                </c:pt>
                <c:pt idx="4" formatCode="0.0">
                  <c:v>940825.59999999998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109504"/>
        <c:axId val="183195904"/>
        <c:axId val="0"/>
      </c:bar3DChart>
      <c:catAx>
        <c:axId val="1831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195904"/>
        <c:crosses val="autoZero"/>
        <c:auto val="1"/>
        <c:lblAlgn val="ctr"/>
        <c:lblOffset val="100"/>
        <c:noMultiLvlLbl val="0"/>
      </c:catAx>
      <c:valAx>
        <c:axId val="183195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10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503416287079"/>
          <c:y val="5.6716116049703412E-2"/>
          <c:w val="0.74510781782746338"/>
          <c:h val="0.770354038065208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247.8</c:v>
                </c:pt>
                <c:pt idx="1">
                  <c:v>671.7</c:v>
                </c:pt>
                <c:pt idx="2" formatCode="0.0">
                  <c:v>971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0"/>
              <c:layout>
                <c:manualLayout>
                  <c:x val="-5.4328040931959913E-2"/>
                  <c:y val="-6.011460385465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53315107845172E-2"/>
                  <c:y val="-6.011460385465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178589283730376E-2"/>
                  <c:y val="-5.0178305696863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296.39999999999992</c:v>
                </c:pt>
                <c:pt idx="1">
                  <c:v>692.3</c:v>
                </c:pt>
                <c:pt idx="2">
                  <c:v>1013.8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91104"/>
        <c:axId val="149792640"/>
      </c:lineChart>
      <c:catAx>
        <c:axId val="1497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792640"/>
        <c:crosses val="autoZero"/>
        <c:auto val="1"/>
        <c:lblAlgn val="ctr"/>
        <c:lblOffset val="100"/>
        <c:noMultiLvlLbl val="0"/>
      </c:catAx>
      <c:valAx>
        <c:axId val="14979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79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27076654181282"/>
          <c:y val="0.54785422902932535"/>
          <c:w val="0.21900505598584288"/>
          <c:h val="0.1278582504917294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solidFill>
        <a:srgbClr val="FF3399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997655700927"/>
          <c:y val="0.2363150889217438"/>
          <c:w val="0.83436350140325066"/>
          <c:h val="0.62164074803149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195332895223345E-3"/>
                  <c:y val="-3.052545443668652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2060"/>
                        </a:solidFill>
                      </a:rPr>
                      <a:t>148</a:t>
                    </a:r>
                    <a:r>
                      <a:rPr lang="ru-RU" b="1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rgbClr val="002060"/>
                        </a:solidFill>
                      </a:rPr>
                      <a:t>711,9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8789980285063E-2"/>
                  <c:y val="-3.052545443668658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135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537,0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78133158089449E-2"/>
                  <c:y val="-3.391717159631832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154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405,8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07433092372993E-2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151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020,0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17199737134174E-2"/>
                  <c:y val="-4.07006059155820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156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778,0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148711.9</c:v>
                </c:pt>
                <c:pt idx="1">
                  <c:v>135537</c:v>
                </c:pt>
                <c:pt idx="2">
                  <c:v>154405.79999999999</c:v>
                </c:pt>
                <c:pt idx="3">
                  <c:v>151020</c:v>
                </c:pt>
                <c:pt idx="4">
                  <c:v>156778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0836992"/>
        <c:axId val="182681600"/>
        <c:axId val="0"/>
      </c:bar3DChart>
      <c:catAx>
        <c:axId val="18083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681600"/>
        <c:crosses val="autoZero"/>
        <c:auto val="1"/>
        <c:lblAlgn val="ctr"/>
        <c:lblOffset val="100"/>
        <c:noMultiLvlLbl val="0"/>
      </c:catAx>
      <c:valAx>
        <c:axId val="182681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083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826949783357406"/>
          <c:w val="1"/>
          <c:h val="0.654234791813255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4100356791367853E-2"/>
                  <c:y val="-0.24005820340949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9030160330097E-2"/>
                  <c:y val="-0.2302599093927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430100534433658E-3"/>
                  <c:y val="-0.35763773161006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29030160330097E-2"/>
                  <c:y val="-0.37723431964349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243723636179071E-2"/>
                  <c:y val="-0.37723431964349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 г.</c:v>
                </c:pt>
                <c:pt idx="1">
                  <c:v>План 2018 г.</c:v>
                </c:pt>
                <c:pt idx="2">
                  <c:v>План 2019 г.</c:v>
                </c:pt>
                <c:pt idx="3">
                  <c:v>План 2020 г.</c:v>
                </c:pt>
                <c:pt idx="4">
                  <c:v>План 2021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36166.9</c:v>
                </c:pt>
                <c:pt idx="1">
                  <c:v>38428</c:v>
                </c:pt>
                <c:pt idx="2">
                  <c:v>86145</c:v>
                </c:pt>
                <c:pt idx="3">
                  <c:v>99178.8</c:v>
                </c:pt>
                <c:pt idx="4">
                  <c:v>98351.5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904128"/>
        <c:axId val="183921280"/>
        <c:axId val="0"/>
      </c:bar3DChart>
      <c:catAx>
        <c:axId val="18390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921280"/>
        <c:crosses val="autoZero"/>
        <c:auto val="1"/>
        <c:lblAlgn val="ctr"/>
        <c:lblOffset val="100"/>
        <c:noMultiLvlLbl val="0"/>
      </c:catAx>
      <c:valAx>
        <c:axId val="1839212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390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27033228332481E-2"/>
          <c:y val="7.7359699496990772E-2"/>
          <c:w val="0.98116026344883422"/>
          <c:h val="0.78334591281340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3701626582665986E-2"/>
                  <c:y val="-4.6015040551724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01626582665986E-2"/>
                  <c:y val="-5.25886177733999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7621993699949E-2"/>
                  <c:y val="-4.6015040551724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88923259832737E-2"/>
                  <c:y val="-5.9162194995074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27033228332481E-2"/>
                  <c:y val="-5.25886177733999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 год (план)</c:v>
                </c:pt>
                <c:pt idx="2">
                  <c:v>2019 год (план)</c:v>
                </c:pt>
                <c:pt idx="3">
                  <c:v>2020 год (план)</c:v>
                </c:pt>
                <c:pt idx="4">
                  <c:v>2021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363577.8</c:v>
                </c:pt>
                <c:pt idx="1">
                  <c:v>281648.7</c:v>
                </c:pt>
                <c:pt idx="2">
                  <c:v>310532.40000000002</c:v>
                </c:pt>
                <c:pt idx="3" formatCode="0.0">
                  <c:v>229353</c:v>
                </c:pt>
                <c:pt idx="4" formatCode="0.0">
                  <c:v>232006.7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28512"/>
        <c:axId val="1737088"/>
        <c:axId val="0"/>
      </c:bar3DChart>
      <c:catAx>
        <c:axId val="17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37088"/>
        <c:crosses val="autoZero"/>
        <c:auto val="1"/>
        <c:lblAlgn val="ctr"/>
        <c:lblOffset val="100"/>
        <c:noMultiLvlLbl val="0"/>
      </c:catAx>
      <c:valAx>
        <c:axId val="173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0449711341653"/>
          <c:y val="0.21277958015194662"/>
          <c:w val="0.78564930266544375"/>
          <c:h val="0.69575303395429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9.4862905527445987E-2"/>
                  <c:y val="8.663821372687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153,3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80040689957725"/>
                  <c:y val="-0.2012918197038128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 smtClean="0"/>
                      <a:t>43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457,1</a:t>
                    </a:r>
                    <a:endParaRPr lang="en-US" sz="24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701727660783011"/>
                  <c:y val="-9.436511718218620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dirty="0" smtClean="0"/>
                      <a:t>27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754,0</a:t>
                    </a:r>
                    <a:endParaRPr lang="en-US" sz="24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57316939923303E-2"/>
                  <c:y val="9.0498625610533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175,0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12153.3</c:v>
                </c:pt>
                <c:pt idx="1">
                  <c:v>43457.1</c:v>
                </c:pt>
                <c:pt idx="2">
                  <c:v>27754</c:v>
                </c:pt>
                <c:pt idx="3">
                  <c:v>11175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96055852551223"/>
          <c:y val="1.339513612411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010328419252851"/>
          <c:y val="0.13697089212309743"/>
          <c:w val="0.87743169779629004"/>
          <c:h val="0.68247884552911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735522140052073E-2"/>
                  <c:y val="-0.31925074429142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68160059508E-2"/>
                  <c:y val="-0.26343767710760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018761200446334E-3"/>
                  <c:y val="-0.10939361168027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0161808763245E-2"/>
                  <c:y val="-6.697568062057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58427029765058E-2"/>
                  <c:y val="-6.697568062057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94655019498885E-3"/>
                  <c:y val="-6.474315793322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  <c:pt idx="6">
                  <c:v>на 01.01.2021г.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576064"/>
        <c:axId val="183577600"/>
        <c:axId val="0"/>
      </c:bar3DChart>
      <c:catAx>
        <c:axId val="18357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83577600"/>
        <c:crosses val="autoZero"/>
        <c:auto val="1"/>
        <c:lblAlgn val="ctr"/>
        <c:lblOffset val="100"/>
        <c:noMultiLvlLbl val="0"/>
      </c:catAx>
      <c:valAx>
        <c:axId val="18357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357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sideWall>
    <c:backWall>
      <c:thickness val="0"/>
      <c:spPr>
        <a:solidFill>
          <a:schemeClr val="bg2">
            <a:lumMod val="90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56"/>
          <c:h val="0.6532655512277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Lbl>
              <c:idx val="0"/>
              <c:layout>
                <c:manualLayout>
                  <c:x val="1.3064393702190718E-2"/>
                  <c:y val="-2.215146157785384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10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982952766430386E-3"/>
                  <c:y val="-4.43029231557077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652460638692009E-3"/>
                  <c:y val="-2.21514615778546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2914964554E-2"/>
                  <c:y val="-0.101896723258127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82952766430386E-3"/>
                  <c:y val="-9.96815771003422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652460638692009E-3"/>
                  <c:y val="-9.96815771003422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6354134051218E-2"/>
                  <c:y val="-9.7466430942556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982952766430386E-3"/>
                  <c:y val="-5.980894626020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991476383215184E-3"/>
                  <c:y val="-5.980894626020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97555588436468E-16"/>
                  <c:y val="-5.980894626020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731328"/>
        <c:axId val="183732864"/>
        <c:axId val="0"/>
      </c:bar3DChart>
      <c:catAx>
        <c:axId val="1837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732864"/>
        <c:crosses val="autoZero"/>
        <c:auto val="1"/>
        <c:lblAlgn val="ctr"/>
        <c:lblOffset val="100"/>
        <c:noMultiLvlLbl val="0"/>
      </c:catAx>
      <c:valAx>
        <c:axId val="1837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7313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3085789296692847"/>
          <c:w val="0.97479673396288435"/>
          <c:h val="0.1248440610966433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4E-2"/>
          <c:w val="0.58350412992767053"/>
          <c:h val="0.858298088509794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6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533</c:v>
                </c:pt>
                <c:pt idx="1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213245110840506E-2"/>
                  <c:y val="-7.032966708409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13245110840506E-2"/>
                  <c:y val="-1.1721611180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671</c:v>
                </c:pt>
                <c:pt idx="1">
                  <c:v>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51453056"/>
        <c:axId val="151468288"/>
        <c:axId val="0"/>
      </c:bar3DChart>
      <c:catAx>
        <c:axId val="15145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46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468288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453056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75"/>
          <c:w val="0.170879486314265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5430349008840286E-2"/>
          <c:w val="0.98250620788723286"/>
          <c:h val="0.788776643864967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565066844424695E-2"/>
                  <c:y val="0.23683876394686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65188663247943E-2"/>
                  <c:y val="0.26203437713269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1808960797728E-2"/>
                  <c:y val="0.27715174504420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1536.3</c:v>
                </c:pt>
                <c:pt idx="1">
                  <c:v>1569.9</c:v>
                </c:pt>
                <c:pt idx="2">
                  <c:v>1634.04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5000"/>
                    <a:satMod val="200000"/>
                  </a:schemeClr>
                </a:gs>
                <a:gs pos="30000">
                  <a:schemeClr val="accent4">
                    <a:tint val="61000"/>
                    <a:satMod val="200000"/>
                  </a:schemeClr>
                </a:gs>
                <a:gs pos="45000">
                  <a:schemeClr val="accent4">
                    <a:tint val="66000"/>
                    <a:satMod val="200000"/>
                  </a:schemeClr>
                </a:gs>
                <a:gs pos="55000">
                  <a:schemeClr val="accent4">
                    <a:tint val="66000"/>
                    <a:satMod val="200000"/>
                  </a:schemeClr>
                </a:gs>
                <a:gs pos="73000">
                  <a:schemeClr val="accent4">
                    <a:tint val="61000"/>
                    <a:satMod val="200000"/>
                  </a:schemeClr>
                </a:gs>
                <a:gs pos="100000">
                  <a:schemeClr val="accent4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70868733883369E-2"/>
                  <c:y val="0.13605631120351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2"/>
                  <c:y val="0.12597806592918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59386773789268E-2"/>
                  <c:y val="0.14613415969654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1773</c:v>
                </c:pt>
                <c:pt idx="1">
                  <c:v>1780.6</c:v>
                </c:pt>
                <c:pt idx="2">
                  <c:v>1860.4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1659386773789268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12287718518661E-2"/>
                  <c:y val="-4.535210373450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782994871915E-2"/>
                  <c:y val="-5.039162315298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1724.5</c:v>
                </c:pt>
                <c:pt idx="1">
                  <c:v>1665.8</c:v>
                </c:pt>
                <c:pt idx="2">
                  <c:v>1746.7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739776"/>
        <c:axId val="169740928"/>
        <c:axId val="172596736"/>
      </c:bar3DChart>
      <c:catAx>
        <c:axId val="16973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740928"/>
        <c:crosses val="autoZero"/>
        <c:auto val="1"/>
        <c:lblAlgn val="ctr"/>
        <c:lblOffset val="100"/>
        <c:noMultiLvlLbl val="0"/>
      </c:catAx>
      <c:valAx>
        <c:axId val="1697409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9739776"/>
        <c:crosses val="autoZero"/>
        <c:crossBetween val="between"/>
      </c:valAx>
      <c:serAx>
        <c:axId val="17259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7409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9745185007933589E-2"/>
          <c:w val="0.88651019451944957"/>
          <c:h val="0.810440577827534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282118411963887E-2"/>
                  <c:y val="0.18541387139320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58094028199767E-2"/>
                  <c:y val="0.1808912257612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7355559527208E-2"/>
                  <c:y val="0.20802531912408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1584.3</c:v>
                </c:pt>
                <c:pt idx="1">
                  <c:v>1553.1</c:v>
                </c:pt>
                <c:pt idx="2">
                  <c:v>1600.8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5000"/>
                    <a:satMod val="200000"/>
                  </a:schemeClr>
                </a:gs>
                <a:gs pos="30000">
                  <a:schemeClr val="accent4">
                    <a:tint val="61000"/>
                    <a:satMod val="200000"/>
                  </a:schemeClr>
                </a:gs>
                <a:gs pos="45000">
                  <a:schemeClr val="accent4">
                    <a:tint val="66000"/>
                    <a:satMod val="200000"/>
                  </a:schemeClr>
                </a:gs>
                <a:gs pos="55000">
                  <a:schemeClr val="accent4">
                    <a:tint val="66000"/>
                    <a:satMod val="200000"/>
                  </a:schemeClr>
                </a:gs>
                <a:gs pos="73000">
                  <a:schemeClr val="accent4">
                    <a:tint val="61000"/>
                    <a:satMod val="200000"/>
                  </a:schemeClr>
                </a:gs>
                <a:gs pos="100000">
                  <a:schemeClr val="accent4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7526385957115871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89001705124551"/>
                  <c:y val="-5.87901201860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5995179279597"/>
                  <c:y val="-6.331240973225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1783.2</c:v>
                </c:pt>
                <c:pt idx="1">
                  <c:v>1780.6</c:v>
                </c:pt>
                <c:pt idx="2">
                  <c:v>1860.4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2662361186921256E-2"/>
                  <c:y val="0.2215918316768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593919516189023E-2"/>
                  <c:y val="0.194458450485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851166295532382E-2"/>
                  <c:y val="0.21706989821643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1747.3</c:v>
                </c:pt>
                <c:pt idx="1">
                  <c:v>1671.3</c:v>
                </c:pt>
                <c:pt idx="2">
                  <c:v>1755.9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805696"/>
        <c:axId val="169807232"/>
        <c:axId val="169662208"/>
      </c:bar3DChart>
      <c:catAx>
        <c:axId val="1698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807232"/>
        <c:crosses val="autoZero"/>
        <c:auto val="1"/>
        <c:lblAlgn val="ctr"/>
        <c:lblOffset val="100"/>
        <c:noMultiLvlLbl val="0"/>
      </c:catAx>
      <c:valAx>
        <c:axId val="1698072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9805696"/>
        <c:crosses val="autoZero"/>
        <c:crossBetween val="between"/>
      </c:valAx>
      <c:serAx>
        <c:axId val="16966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8072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10787690256651E-2"/>
          <c:y val="4.5069982681770419E-2"/>
          <c:w val="0.92101876594608389"/>
          <c:h val="0.6431971204994266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pPr>
              <a:solidFill>
                <a:srgbClr val="CC00FF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320,7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427,9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432,1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611,7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463,9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536,3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569,9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634,0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1320717.8999999999</c:v>
                </c:pt>
                <c:pt idx="1">
                  <c:v>1427898.8</c:v>
                </c:pt>
                <c:pt idx="2">
                  <c:v>1432097.1</c:v>
                </c:pt>
                <c:pt idx="3">
                  <c:v>1611718.9</c:v>
                </c:pt>
                <c:pt idx="4">
                  <c:v>1463947.3</c:v>
                </c:pt>
                <c:pt idx="5">
                  <c:v>1536280</c:v>
                </c:pt>
                <c:pt idx="6">
                  <c:v>1569886.8</c:v>
                </c:pt>
                <c:pt idx="7">
                  <c:v>1634035.5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pPr>
              <a:solidFill>
                <a:srgbClr val="003192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312,3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431,5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385,8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575,4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480,5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584,3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553,1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600,8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1312319.8</c:v>
                </c:pt>
                <c:pt idx="1">
                  <c:v>1431531</c:v>
                </c:pt>
                <c:pt idx="2">
                  <c:v>1385811.7</c:v>
                </c:pt>
                <c:pt idx="3">
                  <c:v>1575403.2</c:v>
                </c:pt>
                <c:pt idx="4">
                  <c:v>1480545.8</c:v>
                </c:pt>
                <c:pt idx="5">
                  <c:v>1584349.5</c:v>
                </c:pt>
                <c:pt idx="6">
                  <c:v>1553139.8</c:v>
                </c:pt>
                <c:pt idx="7">
                  <c:v>1600763.9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843328"/>
        <c:axId val="172908928"/>
      </c:lineChart>
      <c:catAx>
        <c:axId val="16984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908928"/>
        <c:crosses val="autoZero"/>
        <c:auto val="1"/>
        <c:lblAlgn val="ctr"/>
        <c:lblOffset val="100"/>
        <c:noMultiLvlLbl val="0"/>
      </c:catAx>
      <c:valAx>
        <c:axId val="17290892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69843328"/>
        <c:crosses val="autoZero"/>
        <c:crossBetween val="between"/>
        <c:dispUnits>
          <c:builtInUnit val="thousands"/>
        </c:dispUnits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34972101053099364"/>
          <c:y val="0.83174578107536168"/>
          <c:w val="0.28325856686594386"/>
          <c:h val="0.1098089827491046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06187608164654E-2"/>
          <c:y val="2.6390574496924203E-2"/>
          <c:w val="0.90550820333057391"/>
          <c:h val="0.73462120738192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5.7936507936507939E-2"/>
                  <c:y val="-8.81889271191741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398,1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297712785901764E-2"/>
                  <c:y val="8.13033051819413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632,2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714285714285714"/>
                  <c:y val="2.30403503284329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285,4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492063492063492E-3"/>
                  <c:y val="-8.739443228026262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315,7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634545681789777"/>
                  <c:y val="0.118379730997810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598,5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2138982627171606E-2"/>
                  <c:y val="7.6006672922531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-48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069,5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8398.1</c:v>
                </c:pt>
                <c:pt idx="1">
                  <c:v>-3632.2</c:v>
                </c:pt>
                <c:pt idx="2">
                  <c:v>46285.4</c:v>
                </c:pt>
                <c:pt idx="3">
                  <c:v>36315.699999999997</c:v>
                </c:pt>
                <c:pt idx="4">
                  <c:v>-16598.5</c:v>
                </c:pt>
                <c:pt idx="5">
                  <c:v>-48069.5</c:v>
                </c:pt>
                <c:pt idx="6" formatCode="0.0">
                  <c:v>0</c:v>
                </c:pt>
                <c:pt idx="7" formatCode="0.0">
                  <c:v>0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821888"/>
        <c:axId val="172833024"/>
      </c:lineChart>
      <c:catAx>
        <c:axId val="172821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72833024"/>
        <c:crosses val="autoZero"/>
        <c:auto val="1"/>
        <c:lblAlgn val="ctr"/>
        <c:lblOffset val="100"/>
        <c:noMultiLvlLbl val="0"/>
      </c:catAx>
      <c:valAx>
        <c:axId val="17283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82188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65E-2"/>
          <c:y val="5.5077411645967959E-2"/>
          <c:w val="0.603831413434432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67E-2"/>
                  <c:y val="1.16306543324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- 72,0%</c:v>
                </c:pt>
                <c:pt idx="1">
                  <c:v>Налоги на совокупный доход - 8,9%</c:v>
                </c:pt>
                <c:pt idx="2">
                  <c:v>Земельный налог - 6,3%</c:v>
                </c:pt>
                <c:pt idx="3">
                  <c:v>Акцизы - 8,0%</c:v>
                </c:pt>
                <c:pt idx="4">
                  <c:v>Налог на имущество физических лиц - 3,4%</c:v>
                </c:pt>
                <c:pt idx="5">
                  <c:v>Госпошлина - 1,4%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72.5</c:v>
                </c:pt>
                <c:pt idx="1">
                  <c:v>8.8000000000000007</c:v>
                </c:pt>
                <c:pt idx="2">
                  <c:v>6.3</c:v>
                </c:pt>
                <c:pt idx="3">
                  <c:v>7.6</c:v>
                </c:pt>
                <c:pt idx="4">
                  <c:v>3.4</c:v>
                </c:pt>
                <c:pt idx="5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801"/>
          <c:y val="5.7738238953259011E-2"/>
          <c:w val="0.33576771653543308"/>
          <c:h val="0.9142133445783319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033124237363001E-2"/>
                  <c:y val="-5.05936802331385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73,2 %</c:v>
                </c:pt>
                <c:pt idx="1">
                  <c:v>Доходы от продажи имущества 15,8 %</c:v>
                </c:pt>
                <c:pt idx="2">
                  <c:v>Штрафы 6,8 %</c:v>
                </c:pt>
                <c:pt idx="3">
                  <c:v>Платежи при пользовании природными ресурсами 3,7%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73.2</c:v>
                </c:pt>
                <c:pt idx="1">
                  <c:v>15.8</c:v>
                </c:pt>
                <c:pt idx="2">
                  <c:v>6.8</c:v>
                </c:pt>
                <c:pt idx="3">
                  <c:v>3.7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73"/>
          <c:y val="1.4415886199744682E-2"/>
          <c:w val="0.33017001378931765"/>
          <c:h val="0.976084564320894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0892DD68-57C2-425B-B55E-E4E9BAE51191}" type="presOf" srcId="{D500752C-15E7-4FA8-AAFE-AAE1FF021EB8}" destId="{0B5BED9C-BD02-46E0-AAD2-45DFC4E1F493}" srcOrd="0" destOrd="0" presId="urn:microsoft.com/office/officeart/2005/8/layout/vList2"/>
    <dgm:cxn modelId="{D6118356-66E2-4F47-93E8-14E6AAA6BFC0}" type="presOf" srcId="{A5084ADA-1D9A-4EF1-BE80-A0E13F9ACA81}" destId="{0750DEC2-83F9-472B-907C-A18B82D5D759}" srcOrd="0" destOrd="0" presId="urn:microsoft.com/office/officeart/2005/8/layout/vList2"/>
    <dgm:cxn modelId="{6A302D6A-CAF6-45F4-941D-0E3F07E345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9F2E46F-DEA5-4196-B10A-F81FECE6F1A5}" type="presOf" srcId="{D500752C-15E7-4FA8-AAFE-AAE1FF021EB8}" destId="{0B5BED9C-BD02-46E0-AAD2-45DFC4E1F493}" srcOrd="0" destOrd="0" presId="urn:microsoft.com/office/officeart/2005/8/layout/vList2"/>
    <dgm:cxn modelId="{48B9D7D8-024C-4752-9E03-0F291691CC15}" type="presOf" srcId="{A5084ADA-1D9A-4EF1-BE80-A0E13F9ACA81}" destId="{0750DEC2-83F9-472B-907C-A18B82D5D759}" srcOrd="0" destOrd="0" presId="urn:microsoft.com/office/officeart/2005/8/layout/vList2"/>
    <dgm:cxn modelId="{154C57F5-386C-44B6-A0D8-11827051ACE4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823AF308-C583-44F8-BFD5-3B48AB1F6C94}" type="presOf" srcId="{B8E317C9-700F-4EC5-BF8B-04DC95CD755A}" destId="{98A79825-35D1-4358-BC6B-346D136CB426}" srcOrd="0" destOrd="0" presId="urn:microsoft.com/office/officeart/2005/8/layout/vList2"/>
    <dgm:cxn modelId="{DF97909A-9AC9-40FF-87EC-C1BC16A1FF2C}" type="presOf" srcId="{BF9C0867-C117-4537-B102-846BA0E23961}" destId="{A4293B3D-8D94-4A45-9D44-9A3D436DE592}" srcOrd="0" destOrd="0" presId="urn:microsoft.com/office/officeart/2005/8/layout/vList2"/>
    <dgm:cxn modelId="{DF4A7D82-0CF3-461D-A093-DECA93EF41DD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86A43-564F-46BC-8841-01ECF77B74CF}" type="presOf" srcId="{B8E317C9-700F-4EC5-BF8B-04DC95CD755A}" destId="{98A79825-35D1-4358-BC6B-346D136CB426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6BF18D43-7D28-421B-9EB1-6B01FC08B1AB}" type="presOf" srcId="{BF9C0867-C117-4537-B102-846BA0E23961}" destId="{A4293B3D-8D94-4A45-9D44-9A3D436DE592}" srcOrd="0" destOrd="0" presId="urn:microsoft.com/office/officeart/2005/8/layout/vList2"/>
    <dgm:cxn modelId="{307381BC-C93C-42C4-AC7F-E6531EDD712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77330" custLinFactNeighborY="-1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837" custScaleY="25874" custLinFactNeighborX="78219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63,3%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3,7%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33,0%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7D7C4557-FD84-4251-BFE2-6BF4F29FEC77}" type="presOf" srcId="{8AEEEAE4-7D85-4EDD-B6D7-DDAD499AB136}" destId="{D5CF429C-2BF3-496E-B6B5-82C9BED843B3}" srcOrd="3" destOrd="0" presId="urn:microsoft.com/office/officeart/2005/8/layout/gear1"/>
    <dgm:cxn modelId="{A2D7F778-B8E8-4EC5-82B1-651E24E1DA8B}" type="presOf" srcId="{399E324D-E7B5-430C-AA59-CE5DCB169057}" destId="{011600C5-DA6A-4E1E-8111-9A9C214B2103}" srcOrd="0" destOrd="0" presId="urn:microsoft.com/office/officeart/2005/8/layout/gear1"/>
    <dgm:cxn modelId="{710064D3-A3E8-4B2D-BB35-43BCB8645B0A}" type="presOf" srcId="{EE386FD4-5179-401B-8E2D-E3317B373ADF}" destId="{E6543DCC-46B9-43BC-91AC-1F2549E97DE6}" srcOrd="0" destOrd="0" presId="urn:microsoft.com/office/officeart/2005/8/layout/gear1"/>
    <dgm:cxn modelId="{9D35A2DC-19F6-493B-9276-255D0CF1A276}" type="presOf" srcId="{7AC41891-BAB6-4E1F-9952-CBB37B91357C}" destId="{05A085AC-B20D-4167-975E-CE661752DD84}" srcOrd="2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51814676-1C6E-494D-8782-88B1D32C995D}" type="presOf" srcId="{EE386FD4-5179-401B-8E2D-E3317B373ADF}" destId="{A1B8C3FE-8657-4B56-922A-2CA5FF36A113}" srcOrd="1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E7EEF115-B133-4AEC-A762-D41BEDA3A799}" type="presOf" srcId="{8AEEEAE4-7D85-4EDD-B6D7-DDAD499AB136}" destId="{E295EF1D-61E2-49EF-AD6F-2E93A6CDECB0}" srcOrd="2" destOrd="0" presId="urn:microsoft.com/office/officeart/2005/8/layout/gear1"/>
    <dgm:cxn modelId="{13F1F4FE-CB31-44C2-9746-1D2DDF8B0EFA}" type="presOf" srcId="{7AC41891-BAB6-4E1F-9952-CBB37B91357C}" destId="{116D36B4-4133-478A-B319-62D261878BFC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A8810428-CE3F-483C-978B-C732B70DF2D5}" type="presOf" srcId="{9F22AAF9-6E68-4DDE-B3DC-6120131E8F55}" destId="{0188DD12-686F-4326-B31E-54D90616AB67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87D8E533-E98E-475D-82CB-C3ED59387C79}" type="presOf" srcId="{7AC41891-BAB6-4E1F-9952-CBB37B91357C}" destId="{35B7AA94-81BA-4359-AD52-558E136648F2}" srcOrd="1" destOrd="0" presId="urn:microsoft.com/office/officeart/2005/8/layout/gear1"/>
    <dgm:cxn modelId="{083389F4-BB3B-408E-BF7F-7FE8460B6195}" type="presOf" srcId="{27246D93-DAB6-40D7-9229-AD92B4707905}" destId="{1CE40516-E506-441F-A0E6-E2386F1B2CC8}" srcOrd="0" destOrd="0" presId="urn:microsoft.com/office/officeart/2005/8/layout/gear1"/>
    <dgm:cxn modelId="{96F7D2E4-75FC-4EBC-AA03-EE03FA409031}" type="presOf" srcId="{8AEEEAE4-7D85-4EDD-B6D7-DDAD499AB136}" destId="{D1CD935C-95A4-4259-B0C9-720292667C8E}" srcOrd="1" destOrd="0" presId="urn:microsoft.com/office/officeart/2005/8/layout/gear1"/>
    <dgm:cxn modelId="{3A356D6E-A23D-4658-9AD4-2A8F2E2BBB1F}" type="presOf" srcId="{8AEEEAE4-7D85-4EDD-B6D7-DDAD499AB136}" destId="{7E8461A0-D54E-40A5-B0A1-709BB2578D82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409E068D-CA3A-4384-8A54-5E5AA8E28481}" type="presOf" srcId="{767923F7-49F0-4467-9F14-8ADE8DE67953}" destId="{043DD38F-3D51-432C-97B0-38AE5F452A95}" srcOrd="0" destOrd="0" presId="urn:microsoft.com/office/officeart/2005/8/layout/gear1"/>
    <dgm:cxn modelId="{88142A33-07CD-4C89-9335-0B41066E4210}" type="presOf" srcId="{EE386FD4-5179-401B-8E2D-E3317B373ADF}" destId="{D2400F43-4CDF-4C4D-BA6B-615E6938D7A2}" srcOrd="2" destOrd="0" presId="urn:microsoft.com/office/officeart/2005/8/layout/gear1"/>
    <dgm:cxn modelId="{925A49EA-F49B-4EEE-9F5B-2BDE17A63E32}" type="presParOf" srcId="{043DD38F-3D51-432C-97B0-38AE5F452A95}" destId="{E6543DCC-46B9-43BC-91AC-1F2549E97DE6}" srcOrd="0" destOrd="0" presId="urn:microsoft.com/office/officeart/2005/8/layout/gear1"/>
    <dgm:cxn modelId="{879A1B35-4F13-4D23-811D-EE885844F0C3}" type="presParOf" srcId="{043DD38F-3D51-432C-97B0-38AE5F452A95}" destId="{A1B8C3FE-8657-4B56-922A-2CA5FF36A113}" srcOrd="1" destOrd="0" presId="urn:microsoft.com/office/officeart/2005/8/layout/gear1"/>
    <dgm:cxn modelId="{EEDE0DA3-9C59-4A10-86BF-382F15EE5F65}" type="presParOf" srcId="{043DD38F-3D51-432C-97B0-38AE5F452A95}" destId="{D2400F43-4CDF-4C4D-BA6B-615E6938D7A2}" srcOrd="2" destOrd="0" presId="urn:microsoft.com/office/officeart/2005/8/layout/gear1"/>
    <dgm:cxn modelId="{8869D613-CCD0-419F-9034-C3C64050577B}" type="presParOf" srcId="{043DD38F-3D51-432C-97B0-38AE5F452A95}" destId="{116D36B4-4133-478A-B319-62D261878BFC}" srcOrd="3" destOrd="0" presId="urn:microsoft.com/office/officeart/2005/8/layout/gear1"/>
    <dgm:cxn modelId="{8086E50F-75BE-4B50-BAD5-C8DFE1129936}" type="presParOf" srcId="{043DD38F-3D51-432C-97B0-38AE5F452A95}" destId="{35B7AA94-81BA-4359-AD52-558E136648F2}" srcOrd="4" destOrd="0" presId="urn:microsoft.com/office/officeart/2005/8/layout/gear1"/>
    <dgm:cxn modelId="{4502B4E6-9EA5-4E17-B586-73D7F786034F}" type="presParOf" srcId="{043DD38F-3D51-432C-97B0-38AE5F452A95}" destId="{05A085AC-B20D-4167-975E-CE661752DD84}" srcOrd="5" destOrd="0" presId="urn:microsoft.com/office/officeart/2005/8/layout/gear1"/>
    <dgm:cxn modelId="{DD33ABCF-2321-46B8-9D33-C09CDBD7E618}" type="presParOf" srcId="{043DD38F-3D51-432C-97B0-38AE5F452A95}" destId="{7E8461A0-D54E-40A5-B0A1-709BB2578D82}" srcOrd="6" destOrd="0" presId="urn:microsoft.com/office/officeart/2005/8/layout/gear1"/>
    <dgm:cxn modelId="{C0146E1F-3BCF-4B3C-AC13-0F8AD6074D7E}" type="presParOf" srcId="{043DD38F-3D51-432C-97B0-38AE5F452A95}" destId="{D1CD935C-95A4-4259-B0C9-720292667C8E}" srcOrd="7" destOrd="0" presId="urn:microsoft.com/office/officeart/2005/8/layout/gear1"/>
    <dgm:cxn modelId="{9E0F4153-198A-4F6E-91EF-8434084F07FC}" type="presParOf" srcId="{043DD38F-3D51-432C-97B0-38AE5F452A95}" destId="{E295EF1D-61E2-49EF-AD6F-2E93A6CDECB0}" srcOrd="8" destOrd="0" presId="urn:microsoft.com/office/officeart/2005/8/layout/gear1"/>
    <dgm:cxn modelId="{5C96021D-97A7-49F3-99F1-CC01CD67A562}" type="presParOf" srcId="{043DD38F-3D51-432C-97B0-38AE5F452A95}" destId="{D5CF429C-2BF3-496E-B6B5-82C9BED843B3}" srcOrd="9" destOrd="0" presId="urn:microsoft.com/office/officeart/2005/8/layout/gear1"/>
    <dgm:cxn modelId="{7A2FCDED-BDAC-4DA1-86FE-A1BDF04CC8DE}" type="presParOf" srcId="{043DD38F-3D51-432C-97B0-38AE5F452A95}" destId="{1CE40516-E506-441F-A0E6-E2386F1B2CC8}" srcOrd="10" destOrd="0" presId="urn:microsoft.com/office/officeart/2005/8/layout/gear1"/>
    <dgm:cxn modelId="{47A97440-374E-4297-8B28-FA9F1AD8C91D}" type="presParOf" srcId="{043DD38F-3D51-432C-97B0-38AE5F452A95}" destId="{011600C5-DA6A-4E1E-8111-9A9C214B2103}" srcOrd="11" destOrd="0" presId="urn:microsoft.com/office/officeart/2005/8/layout/gear1"/>
    <dgm:cxn modelId="{E95AD348-B5A2-4694-94E4-CF8C902EA0D7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5,3%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28,7%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66,0%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5F964-4B16-443F-B693-891D37AB2CBC}" type="presOf" srcId="{9B6C6E6D-B369-4338-8EAC-FB503E1A4998}" destId="{155DB040-ACF5-402A-8535-CBB03EA20E34}" srcOrd="1" destOrd="0" presId="urn:microsoft.com/office/officeart/2005/8/layout/pyramid1"/>
    <dgm:cxn modelId="{F6B946EB-5011-4752-952B-B2244677A173}" type="presOf" srcId="{3172827C-24EB-4AC3-89EC-2532A9335677}" destId="{866AAC33-1799-4DEE-AB41-A8EEBD1B9A1D}" srcOrd="1" destOrd="0" presId="urn:microsoft.com/office/officeart/2005/8/layout/pyramid1"/>
    <dgm:cxn modelId="{828FE30E-7C46-4B21-B751-5C1D4095A158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99BEFC54-9A08-4690-970A-676D4814756B}" type="presOf" srcId="{4F7AFB3C-63BE-429B-AAC0-394808C51064}" destId="{E32AAE2B-BA9C-47A1-90C4-AC183CA34834}" srcOrd="0" destOrd="0" presId="urn:microsoft.com/office/officeart/2005/8/layout/pyramid1"/>
    <dgm:cxn modelId="{0F5132B5-D61F-49E6-9657-1B957450143F}" type="presOf" srcId="{D0CCC160-AA76-4C02-B228-232A8134752B}" destId="{E73B2CBA-82A7-4B9B-8A2A-22FEAD10CFC7}" srcOrd="0" destOrd="0" presId="urn:microsoft.com/office/officeart/2005/8/layout/pyramid1"/>
    <dgm:cxn modelId="{FC487BEF-5036-437A-8521-28090A01FC2E}" type="presOf" srcId="{9B6C6E6D-B369-4338-8EAC-FB503E1A4998}" destId="{CDDFD935-C1C6-47FB-A5DD-D8BC97653986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F10C40D-0E7A-4003-8A71-9791FC6BC39E}" type="presOf" srcId="{3172827C-24EB-4AC3-89EC-2532A9335677}" destId="{3D510292-E4A4-42E0-9231-4CC3CE6CC39B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A7F5FDBD-C2D8-4AFD-B87D-7761896CEC66}" type="presParOf" srcId="{E32AAE2B-BA9C-47A1-90C4-AC183CA34834}" destId="{79540120-2BF0-4D87-8CD4-F49969E66CB1}" srcOrd="0" destOrd="0" presId="urn:microsoft.com/office/officeart/2005/8/layout/pyramid1"/>
    <dgm:cxn modelId="{C1DDDF92-1A43-4D42-BB9C-18C0708A843A}" type="presParOf" srcId="{79540120-2BF0-4D87-8CD4-F49969E66CB1}" destId="{CDDFD935-C1C6-47FB-A5DD-D8BC97653986}" srcOrd="0" destOrd="0" presId="urn:microsoft.com/office/officeart/2005/8/layout/pyramid1"/>
    <dgm:cxn modelId="{253CE76D-73F7-43BB-9262-C2FBFBA62986}" type="presParOf" srcId="{79540120-2BF0-4D87-8CD4-F49969E66CB1}" destId="{155DB040-ACF5-402A-8535-CBB03EA20E34}" srcOrd="1" destOrd="0" presId="urn:microsoft.com/office/officeart/2005/8/layout/pyramid1"/>
    <dgm:cxn modelId="{DFE5F04D-477C-4C1A-BBD6-7345802A8ABB}" type="presParOf" srcId="{E32AAE2B-BA9C-47A1-90C4-AC183CA34834}" destId="{42D90105-1C56-4743-90C7-D6B75C9CE9F4}" srcOrd="1" destOrd="0" presId="urn:microsoft.com/office/officeart/2005/8/layout/pyramid1"/>
    <dgm:cxn modelId="{AACEFF17-0631-41DF-9233-B0B3D21AFDDB}" type="presParOf" srcId="{42D90105-1C56-4743-90C7-D6B75C9CE9F4}" destId="{3D510292-E4A4-42E0-9231-4CC3CE6CC39B}" srcOrd="0" destOrd="0" presId="urn:microsoft.com/office/officeart/2005/8/layout/pyramid1"/>
    <dgm:cxn modelId="{B6400E27-C458-4264-9DF0-1ECEF830E816}" type="presParOf" srcId="{42D90105-1C56-4743-90C7-D6B75C9CE9F4}" destId="{866AAC33-1799-4DEE-AB41-A8EEBD1B9A1D}" srcOrd="1" destOrd="0" presId="urn:microsoft.com/office/officeart/2005/8/layout/pyramid1"/>
    <dgm:cxn modelId="{FDF60EDB-EEC7-48DA-974F-EDFF9390B731}" type="presParOf" srcId="{E32AAE2B-BA9C-47A1-90C4-AC183CA34834}" destId="{C529B639-E1B1-4553-B975-1589BE6C135D}" srcOrd="2" destOrd="0" presId="urn:microsoft.com/office/officeart/2005/8/layout/pyramid1"/>
    <dgm:cxn modelId="{CA221071-4D8C-4B92-BDA0-2D61BB80FCF7}" type="presParOf" srcId="{C529B639-E1B1-4553-B975-1589BE6C135D}" destId="{E73B2CBA-82A7-4B9B-8A2A-22FEAD10CFC7}" srcOrd="0" destOrd="0" presId="urn:microsoft.com/office/officeart/2005/8/layout/pyramid1"/>
    <dgm:cxn modelId="{DBAC748A-50F0-4D4C-93F5-13DE4393DD5B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3B5EC665-2149-46AC-AF70-FA18A99D4005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ACF07008-792D-4D99-A00C-70579FBA0E42}" type="presOf" srcId="{E664F0DC-94BA-4995-BD1A-7BE4D67DA8EB}" destId="{1713BBD1-4BE5-4D83-9072-34D7AB8A4EEC}" srcOrd="0" destOrd="0" presId="urn:microsoft.com/office/officeart/2005/8/layout/pyramid2"/>
    <dgm:cxn modelId="{902DB480-344A-4BCD-AB4C-016A04AA3EBD}" type="presOf" srcId="{0237BCD8-2D58-42E4-B0DC-02F720ADCACA}" destId="{BDE2199E-1473-426F-A6A7-CEC986EDBA3A}" srcOrd="0" destOrd="0" presId="urn:microsoft.com/office/officeart/2005/8/layout/pyramid2"/>
    <dgm:cxn modelId="{F443C3EE-1FE1-44B3-B005-AE27A2212CAD}" type="presOf" srcId="{CAA2D44A-E69F-42C0-ACB8-E153177EFD21}" destId="{1407F73B-CEC3-425F-AF03-F0C07C4E2059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53629BB-9027-44F7-BEC9-AFF10BB35ADA}" type="presOf" srcId="{65806BF6-B3BE-4ED2-A14E-599B1EC29988}" destId="{4AE3E91E-717D-4ACC-877C-C664195EF708}" srcOrd="0" destOrd="0" presId="urn:microsoft.com/office/officeart/2005/8/layout/pyramid2"/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B0C081B5-C8C1-4BD9-A7B5-343E1D02154F}" type="presOf" srcId="{598FA69B-F152-4353-8A12-A0EB8A38A551}" destId="{5B433258-E48C-412C-8CAF-5FB6B1D7011C}" srcOrd="0" destOrd="0" presId="urn:microsoft.com/office/officeart/2005/8/layout/pyramid2"/>
    <dgm:cxn modelId="{6E55CADB-E904-4BC1-9B1F-D9F052CB193B}" type="presParOf" srcId="{5B433258-E48C-412C-8CAF-5FB6B1D7011C}" destId="{C8E35D9D-D3CF-4FA5-BA60-93F575565D6B}" srcOrd="0" destOrd="0" presId="urn:microsoft.com/office/officeart/2005/8/layout/pyramid2"/>
    <dgm:cxn modelId="{1A99BEF0-FD26-44A4-886D-F9718D752872}" type="presParOf" srcId="{5B433258-E48C-412C-8CAF-5FB6B1D7011C}" destId="{01715E57-1B5F-4A63-8D1F-64A32F5EC750}" srcOrd="1" destOrd="0" presId="urn:microsoft.com/office/officeart/2005/8/layout/pyramid2"/>
    <dgm:cxn modelId="{2487F708-A89F-4F53-94EC-22D76FD66F17}" type="presParOf" srcId="{01715E57-1B5F-4A63-8D1F-64A32F5EC750}" destId="{1407F73B-CEC3-425F-AF03-F0C07C4E2059}" srcOrd="0" destOrd="0" presId="urn:microsoft.com/office/officeart/2005/8/layout/pyramid2"/>
    <dgm:cxn modelId="{08AC1CCA-D143-4F7B-97BE-8313C3BE4C2A}" type="presParOf" srcId="{01715E57-1B5F-4A63-8D1F-64A32F5EC750}" destId="{AB806DA4-3B49-44CB-8438-0F264B2CFE82}" srcOrd="1" destOrd="0" presId="urn:microsoft.com/office/officeart/2005/8/layout/pyramid2"/>
    <dgm:cxn modelId="{B156E12C-B0E5-409E-8573-04671694536F}" type="presParOf" srcId="{01715E57-1B5F-4A63-8D1F-64A32F5EC750}" destId="{4AE3E91E-717D-4ACC-877C-C664195EF708}" srcOrd="2" destOrd="0" presId="urn:microsoft.com/office/officeart/2005/8/layout/pyramid2"/>
    <dgm:cxn modelId="{0381A140-2AA0-4EB9-9B29-953E11B7514F}" type="presParOf" srcId="{01715E57-1B5F-4A63-8D1F-64A32F5EC750}" destId="{3B93E403-998F-454D-945E-3AFA87391760}" srcOrd="3" destOrd="0" presId="urn:microsoft.com/office/officeart/2005/8/layout/pyramid2"/>
    <dgm:cxn modelId="{12A272F9-172C-4F4C-9F9C-3F32079D63FF}" type="presParOf" srcId="{01715E57-1B5F-4A63-8D1F-64A32F5EC750}" destId="{BDE2199E-1473-426F-A6A7-CEC986EDBA3A}" srcOrd="4" destOrd="0" presId="urn:microsoft.com/office/officeart/2005/8/layout/pyramid2"/>
    <dgm:cxn modelId="{84C01486-05B6-4FB6-AC9F-2B6CAC075076}" type="presParOf" srcId="{01715E57-1B5F-4A63-8D1F-64A32F5EC750}" destId="{2F034AEA-00B6-4D22-95F1-9198FEEA833C}" srcOrd="5" destOrd="0" presId="urn:microsoft.com/office/officeart/2005/8/layout/pyramid2"/>
    <dgm:cxn modelId="{44D65940-60C5-45B5-A547-0B0184C85A11}" type="presParOf" srcId="{01715E57-1B5F-4A63-8D1F-64A32F5EC750}" destId="{ADA2E1D8-3ABE-4687-BCC5-4E41B5382FC5}" srcOrd="6" destOrd="0" presId="urn:microsoft.com/office/officeart/2005/8/layout/pyramid2"/>
    <dgm:cxn modelId="{7A1693C0-B7CD-47CA-9F17-5AE8F15F2AA9}" type="presParOf" srcId="{01715E57-1B5F-4A63-8D1F-64A32F5EC750}" destId="{3222115F-ED5D-4533-91D8-B50D72259EA8}" srcOrd="7" destOrd="0" presId="urn:microsoft.com/office/officeart/2005/8/layout/pyramid2"/>
    <dgm:cxn modelId="{2FE85000-F6CE-448D-A3CE-BB10E28031F8}" type="presParOf" srcId="{01715E57-1B5F-4A63-8D1F-64A32F5EC750}" destId="{1713BBD1-4BE5-4D83-9072-34D7AB8A4EEC}" srcOrd="8" destOrd="0" presId="urn:microsoft.com/office/officeart/2005/8/layout/pyramid2"/>
    <dgm:cxn modelId="{A27D6DCD-E8EF-487D-8006-7370C559F31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54578"/>
          <a:ext cx="1800199" cy="6455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Дума городского округа</a:t>
          </a:r>
          <a:endParaRPr lang="ru-RU" sz="1600" kern="1200" dirty="0"/>
        </a:p>
      </dsp:txBody>
      <dsp:txXfrm>
        <a:off x="31511" y="86089"/>
        <a:ext cx="1737177" cy="582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55480" y="0"/>
          <a:ext cx="1727047" cy="5569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82667" y="27187"/>
        <a:ext cx="1672673" cy="502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425471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355725" cy="644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496908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427162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63376"/>
          <a:ext cx="3487840" cy="1270950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639102" y="225419"/>
        <a:ext cx="3363754" cy="1146864"/>
      </dsp:txXfrm>
    </dsp:sp>
    <dsp:sp modelId="{9ACEE274-9A7E-4EF9-AFD8-06C88FDEB18D}">
      <dsp:nvSpPr>
        <dsp:cNvPr id="0" name=""/>
        <dsp:cNvSpPr/>
      </dsp:nvSpPr>
      <dsp:spPr>
        <a:xfrm>
          <a:off x="4510227" y="1661021"/>
          <a:ext cx="3534787" cy="1167830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67236" y="1718030"/>
        <a:ext cx="3420769" cy="1053812"/>
      </dsp:txXfrm>
    </dsp:sp>
    <dsp:sp modelId="{332B9938-3F0A-4D2F-8536-B152D87C9DF2}">
      <dsp:nvSpPr>
        <dsp:cNvPr id="0" name=""/>
        <dsp:cNvSpPr/>
      </dsp:nvSpPr>
      <dsp:spPr>
        <a:xfrm>
          <a:off x="4536038" y="3072545"/>
          <a:ext cx="3479304" cy="1160563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sp:txBody>
      <dsp:txXfrm>
        <a:off x="4592692" y="3129199"/>
        <a:ext cx="3365996" cy="1047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63,3%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33,0%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3,7%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592299" y="0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5,3%</a:t>
          </a:r>
          <a:endParaRPr lang="ru-RU" sz="2400" kern="1200" dirty="0"/>
        </a:p>
      </dsp:txBody>
      <dsp:txXfrm>
        <a:off x="2592299" y="0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79313" y="1728191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Субсидии</a:t>
          </a:r>
          <a:r>
            <a:rPr lang="ru-RU" sz="3500" kern="1200" dirty="0" smtClean="0"/>
            <a:t> 28,7%</a:t>
          </a:r>
          <a:endParaRPr lang="ru-RU" sz="3500" kern="1200" dirty="0"/>
        </a:p>
      </dsp:txBody>
      <dsp:txXfrm>
        <a:off x="2195015" y="1728191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66,0%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0.79825</cdr:x>
      <cdr:y>0.02857</cdr:y>
    </cdr:from>
    <cdr:to>
      <cdr:x>0.99123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2728" y="72008"/>
          <a:ext cx="1584156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662459"/>
              </a:solidFill>
              <a:latin typeface="Book Antiqua" pitchFamily="18" charset="0"/>
            </a:rPr>
            <a:t>ДОХОДЫ</a:t>
          </a:r>
          <a:endParaRPr lang="ru-RU" sz="1800" b="1" dirty="0">
            <a:solidFill>
              <a:srgbClr val="66245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0.81739</cdr:x>
      <cdr:y>0.05128</cdr:y>
    </cdr:from>
    <cdr:to>
      <cdr:x>0.99283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68752" y="144016"/>
          <a:ext cx="1452805" cy="432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0.03957</cdr:x>
      <cdr:y>0.89467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6560" y="1997131"/>
          <a:ext cx="7684440" cy="2351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2014 год (факт)     2015 год (факт)      2016 год (факт)     2017 год (факт)    2018 год (план)     2019 год (план)    2020 год (прогноз)   2021 год (прогноз)</a:t>
          </a:r>
          <a:endParaRPr lang="ru-RU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0.37879</cdr:y>
    </cdr:from>
    <cdr:to>
      <cdr:x>0.71171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64296" y="1800200"/>
          <a:ext cx="3024349" cy="86410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2200" b="1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836 295,4 </a:t>
          </a:r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 xmlns:a="http://schemas.openxmlformats.org/drawingml/2006/main">
          <a:pPr algn="ctr"/>
          <a:r>
            <a:rPr lang="ru-RU" sz="22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(98,9 %)</a:t>
          </a:r>
          <a:endParaRPr lang="ru-RU" sz="22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18 054,1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(1,1%)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(12,9%)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(11,8%)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0.72386</cdr:x>
      <cdr:y>0.79399</cdr:y>
    </cdr:from>
    <cdr:to>
      <cdr:x>0.97972</cdr:x>
      <cdr:y>0.95816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04097" y="4179092"/>
          <a:ext cx="2016197" cy="864097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(46,0%)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0.02024</cdr:x>
      <cdr:y>0.78031</cdr:y>
    </cdr:from>
    <cdr:to>
      <cdr:x>0.2761</cdr:x>
      <cdr:y>0.95816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1" y="4107084"/>
          <a:ext cx="2016196" cy="936101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(29,3%)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0.01875</cdr:x>
      <cdr:y>0.79126</cdr:y>
    </cdr:from>
    <cdr:to>
      <cdr:x>0.9899</cdr:x>
      <cdr:y>0.82894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5854" y="4536504"/>
          <a:ext cx="7552501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9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      На 01.01.2021г.</a:t>
          </a:r>
          <a:endParaRPr lang="ru-RU" sz="9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6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1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lumMod val="0"/>
                <a:lumOff val="100000"/>
                <a:alpha val="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4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2.xls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городского округа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2020-2021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3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8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5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01126320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0851524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39901341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80515515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6496" y="188640"/>
            <a:ext cx="8784976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годы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городами, млн.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2058822"/>
              </p:ext>
            </p:extLst>
          </p:nvPr>
        </p:nvGraphicFramePr>
        <p:xfrm>
          <a:off x="611560" y="1340768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1570212"/>
              </p:ext>
            </p:extLst>
          </p:nvPr>
        </p:nvGraphicFramePr>
        <p:xfrm>
          <a:off x="539552" y="3789040"/>
          <a:ext cx="82809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7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784" y="789304"/>
            <a:ext cx="822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2014-2021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4060979"/>
              </p:ext>
            </p:extLst>
          </p:nvPr>
        </p:nvGraphicFramePr>
        <p:xfrm>
          <a:off x="749464" y="1196752"/>
          <a:ext cx="7992888" cy="265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084" y="3777605"/>
            <a:ext cx="8001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местного бюджета,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93671410"/>
              </p:ext>
            </p:extLst>
          </p:nvPr>
        </p:nvGraphicFramePr>
        <p:xfrm>
          <a:off x="775772" y="4127594"/>
          <a:ext cx="8001000" cy="239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30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2" y="2316511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                  2020 г.                  2021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9322" y="633984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2019 год и плановый период  2020 и 2021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731438"/>
              </p:ext>
            </p:extLst>
          </p:nvPr>
        </p:nvGraphicFramePr>
        <p:xfrm>
          <a:off x="684512" y="2262757"/>
          <a:ext cx="8064900" cy="448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7" y="2620352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1 536 280,0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1 569 886,8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1 634 035,5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3518" y="399503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1 584 349,5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06281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1 553 139,8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1 600 763,9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637" y="5475482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48 069,5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5482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75481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2760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81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округа Сухой Лог. 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Уважаемые горожане,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8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378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2019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6800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8205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2019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1 536 280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507 460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56 761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972059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787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2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2019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5814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9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053857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83995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021606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82062176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852936"/>
            <a:ext cx="8424935" cy="432048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43770"/>
              </p:ext>
            </p:extLst>
          </p:nvPr>
        </p:nvGraphicFramePr>
        <p:xfrm>
          <a:off x="285488" y="1297400"/>
          <a:ext cx="853122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2" name="Лист" r:id="rId4" imgW="5105400" imgH="780960" progId="Excel.Sheet.8">
                  <p:embed/>
                </p:oleObj>
              </mc:Choice>
              <mc:Fallback>
                <p:oleObj name="Лист" r:id="rId4" imgW="5105400" imgH="780960" progId="Excel.Sheet.8">
                  <p:embed/>
                  <p:pic>
                    <p:nvPicPr>
                      <p:cNvPr id="0" name="Picture 23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88" y="1297400"/>
                        <a:ext cx="8531225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2922" y="3501008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норматива отчислений в бюджет городского округа Сухой Лог, предусмотренного проектом Закона Свердловской области «Об областном бюджете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0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96944" cy="936104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2019-2021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85372877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95922"/>
              </p:ext>
            </p:extLst>
          </p:nvPr>
        </p:nvGraphicFramePr>
        <p:xfrm>
          <a:off x="558800" y="3716338"/>
          <a:ext cx="82708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6" name="Лист" r:id="rId5" imgW="5019743" imgH="1238160" progId="Excel.Sheet.8">
                  <p:embed/>
                </p:oleObj>
              </mc:Choice>
              <mc:Fallback>
                <p:oleObj name="Лист" r:id="rId5" imgW="5019743" imgH="1238160" progId="Excel.Sheet.8">
                  <p:embed/>
                  <p:pic>
                    <p:nvPicPr>
                      <p:cNvPr id="0" name="Picture 23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16338"/>
                        <a:ext cx="8270875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3587" y="5445224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2021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годы рассчитан исходя из динамики поступлений в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году, ожидаемой оценки поступлений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5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8826358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7383072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выполнен на основе оценки поступлений за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0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149387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77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10121"/>
              </p:ext>
            </p:extLst>
          </p:nvPr>
        </p:nvGraphicFramePr>
        <p:xfrm>
          <a:off x="755576" y="980728"/>
          <a:ext cx="7162800" cy="551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0"/>
                <a:gridCol w="812800"/>
              </a:tblGrid>
              <a:tr h="3564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Вводная часть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055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понятия 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бюджете городского округа Сухой Лог на 2019 год и плановый период 2020-2021 годы в сравнении с другими городами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30" marB="45730"/>
                </a:tc>
              </a:tr>
              <a:tr h="28286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 на социальную политику в 2019 году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Сухой Лог с учётом интересов целевых групп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бюджета городского округа Сухой Лог в расчете на одного жителя в 2019 г.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30" marB="45730"/>
                </a:tc>
              </a:tr>
              <a:tr h="282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62000"/>
            <a:ext cx="762000" cy="5835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662970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2017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2018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462 583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481 488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507 460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585 640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592 040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343 828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380 569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367 684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440 678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445 608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17 251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38 625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40 642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40 642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37 089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38 013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44 858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45 917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47 033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57 419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39 072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49 148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51 079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51 250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6 996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6 558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7 145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7 324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127 206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61 307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56 761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58 475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60 345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43 894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43 537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41 567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43 007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44 757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20 387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11 621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010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021 930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1 182 404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972 059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925 772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981 651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31 907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51 137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184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8 709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405 704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464 518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279 158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258 799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278 128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610 116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630 873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641 764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666 789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694 814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3 447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56 360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1 611 719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1 725 199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1 536 280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1 569 887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1 634 036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7779107" cy="1289496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67178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293374"/>
                <a:gridCol w="1293374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2018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2020-2021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6444208" y="4656130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7740352" y="4581128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48064" y="463500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59672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2939465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6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8566207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93414" y="836712"/>
            <a:ext cx="8136904" cy="4652154"/>
          </a:xfrm>
          <a:prstGeom prst="rect">
            <a:avLst/>
          </a:prstGeom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2019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средств.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86436" y="3212976"/>
            <a:ext cx="3429000" cy="7858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6532" y="4940570"/>
            <a:ext cx="2241396" cy="1023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44208" y="4940570"/>
            <a:ext cx="2016224" cy="10239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92824" y="4773341"/>
            <a:ext cx="2016224" cy="9899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581128"/>
            <a:ext cx="5460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7230" y="4575530"/>
            <a:ext cx="0" cy="366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8986" y="4586199"/>
            <a:ext cx="0" cy="3558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91897" y="4033783"/>
            <a:ext cx="0" cy="732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31331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755576" y="617388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2019 году и плановом периоде 2020-2021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7778817"/>
              </p:ext>
            </p:extLst>
          </p:nvPr>
        </p:nvGraphicFramePr>
        <p:xfrm>
          <a:off x="395535" y="1449046"/>
          <a:ext cx="8547498" cy="4914342"/>
        </p:xfrm>
        <a:graphic>
          <a:graphicData uri="http://schemas.openxmlformats.org/drawingml/2006/table">
            <a:tbl>
              <a:tblPr/>
              <a:tblGrid>
                <a:gridCol w="364355"/>
                <a:gridCol w="2862461"/>
                <a:gridCol w="1152128"/>
                <a:gridCol w="648072"/>
                <a:gridCol w="1152128"/>
                <a:gridCol w="670729"/>
                <a:gridCol w="1129471"/>
                <a:gridCol w="568154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92 773,3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95 863,9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99 174,2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93 035,6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40 485,3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41 448,2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94 539,4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95 381,3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977 606,2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950 138,3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986 469,6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114 358,0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115 743,0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142 430,1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143 846,9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144 179,5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99 178,8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98 351,5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1 584 349,5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1 553 139,8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1 600 763,9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2019-2021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85985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1 584 349,5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1 553 139,8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1 600 763,9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977 606,2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950 138,3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986 469,6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114 358,0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110 457,0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115 743,0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142 430,1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143 846,9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144 179,5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52 893,0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99 178,8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98 351,5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1 287 287,3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1 303 621,0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1 344 743,6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81,3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297 062,2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249 518,8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256 020,3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64181292"/>
              </p:ext>
            </p:extLst>
          </p:nvPr>
        </p:nvGraphicFramePr>
        <p:xfrm>
          <a:off x="755576" y="393305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1 584 349,5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1 566 295,4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(98,9%)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32 294,8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2019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06041898"/>
              </p:ext>
            </p:extLst>
          </p:nvPr>
        </p:nvGraphicFramePr>
        <p:xfrm>
          <a:off x="611560" y="170080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88386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(оценка)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48 569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32 220,9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35 217,5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37 471,4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3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312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83132"/>
              </p:ext>
            </p:extLst>
          </p:nvPr>
        </p:nvGraphicFramePr>
        <p:xfrm>
          <a:off x="539552" y="1204746"/>
          <a:ext cx="8286810" cy="52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900 376,4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905 123,3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940 825,6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86 145,0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99 178,8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98 351,5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154 405,8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151 020,0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156 778,0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310 532,4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229 353,0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232 006,7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3 720,0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4 242,0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4 399,0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13 058,4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13 584,2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14 105,1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74 603,0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80 422,1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83 532,9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22795"/>
              </p:ext>
            </p:extLst>
          </p:nvPr>
        </p:nvGraphicFramePr>
        <p:xfrm>
          <a:off x="539552" y="1196752"/>
          <a:ext cx="8352928" cy="421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3 513,0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4 537,3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4 250,8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0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11 371,3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12 442,9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12 756,5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96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871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2 572,3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7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«Формирование современной городской среды в городском округе Сухой Лог до 2022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1 349,4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30 000,0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30 000,0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1 566 295,4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1 537 431,7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1 584 534,2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551" y="404664"/>
            <a:ext cx="74168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52000274"/>
              </p:ext>
            </p:extLst>
          </p:nvPr>
        </p:nvGraphicFramePr>
        <p:xfrm>
          <a:off x="467544" y="1052736"/>
          <a:ext cx="842493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639" y="2808877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976" y="4149080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811" y="5271175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 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1895" y="180694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900 376,4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980842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310 532,4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1619" y="4221088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154 405,8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9" y="545119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86 145,0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2019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1898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6440458"/>
              </p:ext>
            </p:extLst>
          </p:nvPr>
        </p:nvGraphicFramePr>
        <p:xfrm>
          <a:off x="1362003" y="3672418"/>
          <a:ext cx="7200799" cy="28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50323"/>
              </p:ext>
            </p:extLst>
          </p:nvPr>
        </p:nvGraphicFramePr>
        <p:xfrm>
          <a:off x="445450" y="1124744"/>
          <a:ext cx="8375022" cy="50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977 606,2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1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(405 375,0 тыс. руб. – 41,5%)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167" y="867594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(433 979,1 тыс. руб. – 44,4%)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(87 059,8 тыс. руб. – 8,9%)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7" y="877938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(27 353,8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2,8%)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40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3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7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1"/>
            <a:ext cx="2328699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3" y="5074494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303931">
            <a:off x="3103049" y="1612146"/>
            <a:ext cx="549079" cy="989353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462325" y="1577742"/>
            <a:ext cx="549225" cy="1033091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30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7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9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8" y="5300908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5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9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43393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2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(23 838,5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5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8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7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858" y="844781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74271"/>
              </p:ext>
            </p:extLst>
          </p:nvPr>
        </p:nvGraphicFramePr>
        <p:xfrm>
          <a:off x="689944" y="1340768"/>
          <a:ext cx="7946799" cy="452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51847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977 606,2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405 375,0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433 979,1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87 059,8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23 838,5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27 353,8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872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помещений, антитеррористические мероприятия в образовательных учреждениях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24 227,0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36 984,5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Лог, в том числе в учебное время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20914,3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83567" y="1988840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5857892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03846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31818"/>
              </p:ext>
            </p:extLst>
          </p:nvPr>
        </p:nvGraphicFramePr>
        <p:xfrm>
          <a:off x="467544" y="2852936"/>
          <a:ext cx="8411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82768"/>
              </p:ext>
            </p:extLst>
          </p:nvPr>
        </p:nvGraphicFramePr>
        <p:xfrm>
          <a:off x="445450" y="1124744"/>
          <a:ext cx="8375022" cy="406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645" y="541548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11177031"/>
              </p:ext>
            </p:extLst>
          </p:nvPr>
        </p:nvGraphicFramePr>
        <p:xfrm>
          <a:off x="683568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2" y="476672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369">
            <a:off x="279017" y="1486594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298">
            <a:off x="6160199" y="1516547"/>
            <a:ext cx="2541255" cy="1587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3762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81128"/>
            <a:ext cx="2541253" cy="16153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042538">
            <a:off x="718912" y="3271566"/>
            <a:ext cx="1944216" cy="72008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Камерный хор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098246"/>
            <a:ext cx="2046188" cy="7200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Библиотека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87805">
            <a:off x="6203262" y="3263631"/>
            <a:ext cx="194421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музей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4278148"/>
            <a:ext cx="4774693" cy="223224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</a:rPr>
              <a:t> Дома </a:t>
            </a:r>
            <a:r>
              <a:rPr lang="ru-RU" b="1" dirty="0">
                <a:solidFill>
                  <a:srgbClr val="003192"/>
                </a:solidFill>
              </a:rPr>
              <a:t>культуры:</a:t>
            </a:r>
          </a:p>
          <a:p>
            <a:pPr algn="ctr"/>
            <a:endParaRPr lang="ru-RU" sz="1200" b="1" dirty="0">
              <a:solidFill>
                <a:srgbClr val="003192"/>
              </a:solidFill>
            </a:endParaRPr>
          </a:p>
          <a:p>
            <a:r>
              <a:rPr lang="ru-RU" sz="1200" dirty="0">
                <a:solidFill>
                  <a:srgbClr val="003192"/>
                </a:solidFill>
              </a:rPr>
              <a:t> </a:t>
            </a:r>
            <a:r>
              <a:rPr lang="ru-RU" sz="1200" dirty="0" smtClean="0">
                <a:solidFill>
                  <a:srgbClr val="003192"/>
                </a:solidFill>
              </a:rPr>
              <a:t>- </a:t>
            </a:r>
            <a:r>
              <a:rPr lang="ru-RU" sz="1400" dirty="0" smtClean="0">
                <a:solidFill>
                  <a:srgbClr val="003192"/>
                </a:solidFill>
              </a:rPr>
              <a:t>МАУК </a:t>
            </a:r>
            <a:r>
              <a:rPr lang="ru-RU" sz="1400" dirty="0">
                <a:solidFill>
                  <a:srgbClr val="003192"/>
                </a:solidFill>
              </a:rPr>
              <a:t>«Дворец культуры «Кристалл»;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«Культурно-социальное объединение «Гармония»;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МБУК «</a:t>
            </a:r>
            <a:r>
              <a:rPr lang="ru-RU" sz="1400" dirty="0" err="1" smtClean="0">
                <a:solidFill>
                  <a:srgbClr val="003192"/>
                </a:solidFill>
              </a:rPr>
              <a:t>Курьинский</a:t>
            </a:r>
            <a:r>
              <a:rPr lang="ru-RU" sz="1400" dirty="0" smtClean="0">
                <a:solidFill>
                  <a:srgbClr val="003192"/>
                </a:solidFill>
              </a:rPr>
              <a:t> </a:t>
            </a:r>
            <a:r>
              <a:rPr lang="ru-RU" sz="1400" dirty="0">
                <a:solidFill>
                  <a:srgbClr val="003192"/>
                </a:solidFill>
              </a:rPr>
              <a:t>центр досуга и народного </a:t>
            </a:r>
            <a:r>
              <a:rPr lang="ru-RU" sz="1400" dirty="0" smtClean="0">
                <a:solidFill>
                  <a:srgbClr val="003192"/>
                </a:solidFill>
              </a:rPr>
              <a:t>                         творчества</a:t>
            </a:r>
            <a:r>
              <a:rPr lang="ru-RU" sz="1400" dirty="0">
                <a:solidFill>
                  <a:srgbClr val="003192"/>
                </a:solidFill>
              </a:rPr>
              <a:t>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«Культурно-досуговое объединение</a:t>
            </a:r>
            <a:r>
              <a:rPr lang="ru-RU" sz="1400" dirty="0" smtClean="0">
                <a:solidFill>
                  <a:srgbClr val="003192"/>
                </a:solidFill>
              </a:rPr>
              <a:t>» (в том числе 9 сельских клубов и домов культуры)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      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5986683"/>
              </p:ext>
            </p:extLst>
          </p:nvPr>
        </p:nvGraphicFramePr>
        <p:xfrm>
          <a:off x="876319" y="1484785"/>
          <a:ext cx="7643867" cy="4504401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49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114 358,0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63 147,0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2019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1987" y="6021288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100" y="2132856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0100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2417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83949704"/>
              </p:ext>
            </p:extLst>
          </p:nvPr>
        </p:nvGraphicFramePr>
        <p:xfrm>
          <a:off x="2227633" y="4005065"/>
          <a:ext cx="630480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03285"/>
              </p:ext>
            </p:extLst>
          </p:nvPr>
        </p:nvGraphicFramePr>
        <p:xfrm>
          <a:off x="445450" y="1124744"/>
          <a:ext cx="8375022" cy="462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городского округа Сухой Лог, выполнившего нормативы испытаний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 городского округа Сухой Лог, принявшего участие в выполнении нормативов  испытаний 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занимающихся в спортивных организациях, в общей численности</a:t>
                      </a:r>
                      <a:r>
                        <a:rPr kumimoji="0" lang="ru-RU" sz="9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 и молодежи в возрасте 6-15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2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1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7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4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3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60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4" y="5692491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9" y="764705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2019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57205"/>
              </p:ext>
            </p:extLst>
          </p:nvPr>
        </p:nvGraphicFramePr>
        <p:xfrm>
          <a:off x="404921" y="1772815"/>
          <a:ext cx="8204395" cy="4284531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102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52 893,0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2 650,0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5,0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25 456,0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48,1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18 209,0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34,5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Текущий ремонт зданий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6 578,0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5502" y="2195446"/>
            <a:ext cx="819894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859" y="6053116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52368" y="438010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54750037"/>
              </p:ext>
            </p:extLst>
          </p:nvPr>
        </p:nvGraphicFramePr>
        <p:xfrm>
          <a:off x="1313975" y="4703268"/>
          <a:ext cx="7415178" cy="19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93646"/>
              </p:ext>
            </p:extLst>
          </p:nvPr>
        </p:nvGraphicFramePr>
        <p:xfrm>
          <a:off x="467544" y="1412776"/>
          <a:ext cx="8375022" cy="44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6" y="620688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2019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65234463"/>
              </p:ext>
            </p:extLst>
          </p:nvPr>
        </p:nvGraphicFramePr>
        <p:xfrm>
          <a:off x="956135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80123" y="3369940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94 539,4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40 517,0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48 269,1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88 786,1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4"/>
            <a:ext cx="2169748" cy="10618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5634" y="2792314"/>
            <a:ext cx="2167500" cy="6366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8778" y="1627377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14 186,1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779144" y="2666144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20 491,4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88 786,1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63649" y="3560266"/>
            <a:ext cx="2167500" cy="8159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ул. Ленина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3649" y="4544736"/>
            <a:ext cx="2158613" cy="10254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путепровода над железнодорожными путями и автомобильной дорогой, расположенного  по ул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798286" y="3621933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31 463,5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798286" y="4652824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21 645,1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2536" y="5726102"/>
            <a:ext cx="2158613" cy="9173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Разработка  проектов и комплексных схем организации дорожного движения на территории городского округа Сухой Лог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7813134" y="5780134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1 000,0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48871" cy="66745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0139103"/>
              </p:ext>
            </p:extLst>
          </p:nvPr>
        </p:nvGraphicFramePr>
        <p:xfrm>
          <a:off x="755576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2019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90484"/>
              </p:ext>
            </p:extLst>
          </p:nvPr>
        </p:nvGraphicFramePr>
        <p:xfrm>
          <a:off x="832900" y="1844824"/>
          <a:ext cx="7848872" cy="34563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6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142 430,1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123 621,4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2 572,3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7 724,8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8 256,6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69270"/>
              </p:ext>
            </p:extLst>
          </p:nvPr>
        </p:nvGraphicFramePr>
        <p:xfrm>
          <a:off x="467544" y="1340768"/>
          <a:ext cx="823419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864096"/>
                <a:gridCol w="3456382"/>
                <a:gridCol w="792088"/>
                <a:gridCol w="792088"/>
                <a:gridCol w="745360"/>
              </a:tblGrid>
              <a:tr h="594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37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размере не менее 35 % расчетной стоимости жилья)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Граждане, проживающие в сельской местности, в том числе молодые семьи и молодые специалисты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44226"/>
              </p:ext>
            </p:extLst>
          </p:nvPr>
        </p:nvGraphicFramePr>
        <p:xfrm>
          <a:off x="467545" y="836712"/>
          <a:ext cx="8162182" cy="509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3"/>
                <a:gridCol w="2448271"/>
                <a:gridCol w="792088"/>
                <a:gridCol w="792088"/>
                <a:gridCol w="745360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78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01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56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Предоставление 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    финансовую 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2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сфере образования: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1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начальных классов (1-4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.),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 так же с 5-11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среди которых есть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опекаемые, инвалиды, многодетные, малообеспеченные, дети с ограниченными возможностями здоровья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Льготное п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итание обучающихся в   муниципальных общеобразовательных учреждениях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2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2019 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13380"/>
              </p:ext>
            </p:extLst>
          </p:nvPr>
        </p:nvGraphicFramePr>
        <p:xfrm>
          <a:off x="1516047" y="2204864"/>
          <a:ext cx="7128792" cy="4028439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2 357,9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32 667,0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99179690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2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6" y="112474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2098853"/>
              </p:ext>
            </p:extLst>
          </p:nvPr>
        </p:nvGraphicFramePr>
        <p:xfrm>
          <a:off x="934914" y="1124745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9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52162"/>
              </p:ext>
            </p:extLst>
          </p:nvPr>
        </p:nvGraphicFramePr>
        <p:xfrm>
          <a:off x="522414" y="11247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920880" cy="5235674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и результативности имеющихся инструментов программно-целевого управления и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</a:rPr>
              <a:t>бюджетирования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762000"/>
            <a:ext cx="792088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задачи и приоритетные направления бюджетной  политики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городского округа Сухой лог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21219</TotalTime>
  <Words>5770</Words>
  <Application>Microsoft Office PowerPoint</Application>
  <PresentationFormat>Экран (4:3)</PresentationFormat>
  <Paragraphs>1383</Paragraphs>
  <Slides>67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Поток</vt:lpstr>
      <vt:lpstr>Лист</vt:lpstr>
      <vt:lpstr>К решению Думы городского округа  Сухой Лог «Об утверждении бюджета городского округа Сухой Лог на 2019 год  и плановый период 2020-2021 годов»</vt:lpstr>
      <vt:lpstr>Презентация PowerPoint</vt:lpstr>
      <vt:lpstr>Презентация PowerPoint</vt:lpstr>
      <vt:lpstr>Основные  социально – экономические показатели  городского  округа Сухой Лог</vt:lpstr>
      <vt:lpstr>Презентация PowerPoint</vt:lpstr>
      <vt:lpstr>Объём производства сельскохозяйственной продукции            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2019 год </vt:lpstr>
      <vt:lpstr>Структура и доля налоговых доходов бюджета на 2019 год</vt:lpstr>
      <vt:lpstr>Структура и доля неналоговых  доходов бюджета на 2019 год</vt:lpstr>
      <vt:lpstr>Структура и доля безвозмездных поступлений  на 2019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2019 году 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Презентация PowerPoint</vt:lpstr>
      <vt:lpstr>       Одними из наиболее финансово ёмких         муниципальных программ являются следующие: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Оказание услуг в сфере культуры осуществляют: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Направление расходов на физическую культуру  и спорт в 2019 году</vt:lpstr>
      <vt:lpstr>Презентация PowerPoint</vt:lpstr>
      <vt:lpstr>Целевые показатели муниципальной программы</vt:lpstr>
      <vt:lpstr>Презентация PowerPoint</vt:lpstr>
      <vt:lpstr>Расходы на дорожное хозяйство  (дорожный фонд), тыс. руб.</vt:lpstr>
      <vt:lpstr>Презентация PowerPoint</vt:lpstr>
      <vt:lpstr> Расходы бюджета городского округа Сухой Лог с учётом интересов целевых групп</vt:lpstr>
      <vt:lpstr>Презентация PowerPoint</vt:lpstr>
      <vt:lpstr>Объем расходов бюджета  городского округа Сухой Лог  в расчете на одного жителя в 2019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1707</cp:revision>
  <cp:lastPrinted>2018-11-29T04:44:55Z</cp:lastPrinted>
  <dcterms:created xsi:type="dcterms:W3CDTF">2014-02-20T03:04:54Z</dcterms:created>
  <dcterms:modified xsi:type="dcterms:W3CDTF">2018-12-14T05:56:21Z</dcterms:modified>
</cp:coreProperties>
</file>